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4" r:id="rId2"/>
  </p:sldMasterIdLst>
  <p:notesMasterIdLst>
    <p:notesMasterId r:id="rId21"/>
  </p:notesMasterIdLst>
  <p:handoutMasterIdLst>
    <p:handoutMasterId r:id="rId22"/>
  </p:handoutMasterIdLst>
  <p:sldIdLst>
    <p:sldId id="259" r:id="rId3"/>
    <p:sldId id="260" r:id="rId4"/>
    <p:sldId id="262" r:id="rId5"/>
    <p:sldId id="269" r:id="rId6"/>
    <p:sldId id="296" r:id="rId7"/>
    <p:sldId id="277" r:id="rId8"/>
    <p:sldId id="303" r:id="rId9"/>
    <p:sldId id="304" r:id="rId10"/>
    <p:sldId id="305" r:id="rId11"/>
    <p:sldId id="297" r:id="rId12"/>
    <p:sldId id="271" r:id="rId13"/>
    <p:sldId id="306" r:id="rId14"/>
    <p:sldId id="307" r:id="rId15"/>
    <p:sldId id="308" r:id="rId16"/>
    <p:sldId id="309" r:id="rId17"/>
    <p:sldId id="298" r:id="rId18"/>
    <p:sldId id="294" r:id="rId19"/>
    <p:sldId id="295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B3838"/>
    <a:srgbClr val="FFFFFF"/>
    <a:srgbClr val="0B2780"/>
    <a:srgbClr val="091D6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4660"/>
  </p:normalViewPr>
  <p:slideViewPr>
    <p:cSldViewPr snapToGrid="0">
      <p:cViewPr>
        <p:scale>
          <a:sx n="119" d="100"/>
          <a:sy n="119" d="100"/>
        </p:scale>
        <p:origin x="134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2025/5/15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17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41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256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8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14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354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12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0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983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989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42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711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4.xml"/><Relationship Id="rId7" Type="http://schemas.openxmlformats.org/officeDocument/2006/relationships/image" Target="../media/image13.sv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08.xml"/><Relationship Id="rId7" Type="http://schemas.openxmlformats.org/officeDocument/2006/relationships/image" Target="../media/image13.sv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3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8.png"/><Relationship Id="rId3" Type="http://schemas.openxmlformats.org/officeDocument/2006/relationships/tags" Target="../tags/tag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7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11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image" Target="../media/image13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17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16.sv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0.sv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15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8.svg"/><Relationship Id="rId3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8.xml"/><Relationship Id="rId7" Type="http://schemas.openxmlformats.org/officeDocument/2006/relationships/image" Target="../media/image13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image" Target="../media/image21.wmf"/><Relationship Id="rId2" Type="http://schemas.openxmlformats.org/officeDocument/2006/relationships/tags" Target="../tags/tag51.xml"/><Relationship Id="rId16" Type="http://schemas.openxmlformats.org/officeDocument/2006/relationships/oleObject" Target="../embeddings/oleObject1.bin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3.png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21.wmf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oleObject" Target="../embeddings/oleObject1.bin"/><Relationship Id="rId2" Type="http://schemas.openxmlformats.org/officeDocument/2006/relationships/tags" Target="../tags/tag64.xml"/><Relationship Id="rId16" Type="http://schemas.openxmlformats.org/officeDocument/2006/relationships/image" Target="../media/image3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21.wmf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oleObject" Target="../embeddings/oleObject1.bin"/><Relationship Id="rId2" Type="http://schemas.openxmlformats.org/officeDocument/2006/relationships/tags" Target="../tags/tag78.xml"/><Relationship Id="rId16" Type="http://schemas.openxmlformats.org/officeDocument/2006/relationships/image" Target="../media/image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6.xml"/><Relationship Id="rId19" Type="http://schemas.openxmlformats.org/officeDocument/2006/relationships/image" Target="../media/image2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3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24.png"/><Relationship Id="rId2" Type="http://schemas.openxmlformats.org/officeDocument/2006/relationships/tags" Target="../tags/tag92.xml"/><Relationship Id="rId16" Type="http://schemas.openxmlformats.org/officeDocument/2006/relationships/image" Target="../media/image23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image" Target="../media/image21.wmf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4555" y="2111375"/>
            <a:ext cx="782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Ⅵ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24915" y="2052955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78085" y="2052955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57015" y="5038090"/>
            <a:ext cx="647797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2025/05/15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856865" y="4539729"/>
            <a:ext cx="6477636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813810" y="3269615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THREE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平台开发进展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确定技术选型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完成平台前端项目框架搭建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1F79CD9E-E2A4-B32A-EA49-013C4CEBF4C3}"/>
              </a:ext>
            </a:extLst>
          </p:cNvPr>
          <p:cNvGrpSpPr/>
          <p:nvPr/>
        </p:nvGrpSpPr>
        <p:grpSpPr>
          <a:xfrm>
            <a:off x="0" y="49389"/>
            <a:ext cx="12192000" cy="6759222"/>
            <a:chOff x="0" y="49389"/>
            <a:chExt cx="12192000" cy="675922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68A5FC5-DDE5-C44E-D471-16726CDB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389"/>
              <a:ext cx="12192000" cy="6759222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0D647C-3E87-74FA-0C16-F4F36A24A33D}"/>
                </a:ext>
              </a:extLst>
            </p:cNvPr>
            <p:cNvSpPr/>
            <p:nvPr/>
          </p:nvSpPr>
          <p:spPr>
            <a:xfrm>
              <a:off x="2173856" y="1463614"/>
              <a:ext cx="4724400" cy="347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4D5250D-FA95-6501-4435-898F5C861DB1}"/>
                </a:ext>
              </a:extLst>
            </p:cNvPr>
            <p:cNvSpPr/>
            <p:nvPr/>
          </p:nvSpPr>
          <p:spPr>
            <a:xfrm>
              <a:off x="7260566" y="1463614"/>
              <a:ext cx="4664014" cy="347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789064B-60E0-CAF4-E0D0-2CDD5FE44749}"/>
                </a:ext>
              </a:extLst>
            </p:cNvPr>
            <p:cNvSpPr/>
            <p:nvPr/>
          </p:nvSpPr>
          <p:spPr>
            <a:xfrm>
              <a:off x="5673305" y="1015040"/>
              <a:ext cx="1224951" cy="347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57EAC8F-8700-0527-1008-F6B95FE79B70}"/>
                </a:ext>
              </a:extLst>
            </p:cNvPr>
            <p:cNvSpPr/>
            <p:nvPr/>
          </p:nvSpPr>
          <p:spPr>
            <a:xfrm>
              <a:off x="10699629" y="1006413"/>
              <a:ext cx="1224951" cy="347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8FEA76-7F5F-E968-ED02-0196F8F5F8C1}"/>
                </a:ext>
              </a:extLst>
            </p:cNvPr>
            <p:cNvSpPr txBox="1"/>
            <p:nvPr/>
          </p:nvSpPr>
          <p:spPr>
            <a:xfrm>
              <a:off x="2090057" y="1228628"/>
              <a:ext cx="490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图片上传区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E0E88B4-3C6E-EBBE-E9B4-1FF4AE337A5F}"/>
                </a:ext>
              </a:extLst>
            </p:cNvPr>
            <p:cNvSpPr txBox="1"/>
            <p:nvPr/>
          </p:nvSpPr>
          <p:spPr>
            <a:xfrm>
              <a:off x="7141028" y="1228628"/>
              <a:ext cx="490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图片检测区</a:t>
              </a: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4659E90B-341D-80B4-5E57-4B44A0311669}"/>
                </a:ext>
              </a:extLst>
            </p:cNvPr>
            <p:cNvSpPr/>
            <p:nvPr/>
          </p:nvSpPr>
          <p:spPr>
            <a:xfrm>
              <a:off x="2133601" y="2144486"/>
              <a:ext cx="9834523" cy="4049485"/>
            </a:xfrm>
            <a:prstGeom prst="roundRect">
              <a:avLst>
                <a:gd name="adj" fmla="val 564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45ED5F4-FE59-5AFC-6729-C64E9572B2EB}"/>
                </a:ext>
              </a:extLst>
            </p:cNvPr>
            <p:cNvSpPr txBox="1"/>
            <p:nvPr/>
          </p:nvSpPr>
          <p:spPr>
            <a:xfrm>
              <a:off x="4971690" y="3984562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诊断结果区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86B33-A30A-5D0D-0993-AA564568D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46CE97D-19FA-22B8-0C69-1BC0C9A94D70}"/>
              </a:ext>
            </a:extLst>
          </p:cNvPr>
          <p:cNvGrpSpPr/>
          <p:nvPr/>
        </p:nvGrpSpPr>
        <p:grpSpPr>
          <a:xfrm>
            <a:off x="0" y="49389"/>
            <a:ext cx="12192000" cy="6759222"/>
            <a:chOff x="0" y="49389"/>
            <a:chExt cx="12192000" cy="675922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8783D94-BDAB-CB42-8833-C23939CE9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389"/>
              <a:ext cx="12192000" cy="675922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2B75E35-4ED3-F841-52E1-914156936838}"/>
                </a:ext>
              </a:extLst>
            </p:cNvPr>
            <p:cNvSpPr/>
            <p:nvPr/>
          </p:nvSpPr>
          <p:spPr>
            <a:xfrm>
              <a:off x="6613584" y="1938066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FB4305C-462C-F70D-FCF8-9E4B5C725D89}"/>
                </a:ext>
              </a:extLst>
            </p:cNvPr>
            <p:cNvSpPr/>
            <p:nvPr/>
          </p:nvSpPr>
          <p:spPr>
            <a:xfrm>
              <a:off x="6613584" y="2418270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570C66-075A-C1EA-3B06-A0C48095CA50}"/>
                </a:ext>
              </a:extLst>
            </p:cNvPr>
            <p:cNvSpPr/>
            <p:nvPr/>
          </p:nvSpPr>
          <p:spPr>
            <a:xfrm>
              <a:off x="6613584" y="2820836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4E25AE-A591-D422-BC6D-D3068432615D}"/>
                </a:ext>
              </a:extLst>
            </p:cNvPr>
            <p:cNvSpPr/>
            <p:nvPr/>
          </p:nvSpPr>
          <p:spPr>
            <a:xfrm>
              <a:off x="6613584" y="3289538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8B84DD2-E239-3BC7-5AF8-A2BB091C24A2}"/>
                </a:ext>
              </a:extLst>
            </p:cNvPr>
            <p:cNvSpPr/>
            <p:nvPr/>
          </p:nvSpPr>
          <p:spPr>
            <a:xfrm>
              <a:off x="6613584" y="3697602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1A1D04F-1AA6-0E90-6567-3EBCD0173BE8}"/>
                </a:ext>
              </a:extLst>
            </p:cNvPr>
            <p:cNvSpPr/>
            <p:nvPr/>
          </p:nvSpPr>
          <p:spPr>
            <a:xfrm>
              <a:off x="6613584" y="4097417"/>
              <a:ext cx="5014824" cy="278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23B3E1-62D9-4693-FF4E-C91EBD504B0B}"/>
                </a:ext>
              </a:extLst>
            </p:cNvPr>
            <p:cNvSpPr/>
            <p:nvPr/>
          </p:nvSpPr>
          <p:spPr>
            <a:xfrm>
              <a:off x="6429552" y="1665146"/>
              <a:ext cx="5328251" cy="172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7976B27-B2DE-AAE3-E40C-BD276F5925F7}"/>
                </a:ext>
              </a:extLst>
            </p:cNvPr>
            <p:cNvSpPr/>
            <p:nvPr/>
          </p:nvSpPr>
          <p:spPr>
            <a:xfrm>
              <a:off x="3853543" y="1889389"/>
              <a:ext cx="8016610" cy="2595525"/>
            </a:xfrm>
            <a:prstGeom prst="roundRect">
              <a:avLst>
                <a:gd name="adj" fmla="val 564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D86925-1379-57D3-64EC-BCC710BE70A1}"/>
                </a:ext>
              </a:extLst>
            </p:cNvPr>
            <p:cNvSpPr txBox="1"/>
            <p:nvPr/>
          </p:nvSpPr>
          <p:spPr>
            <a:xfrm flipH="1">
              <a:off x="6404188" y="2996298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检测信息摘要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49A420A-95EC-6FA6-43DF-E56159048C73}"/>
                </a:ext>
              </a:extLst>
            </p:cNvPr>
            <p:cNvSpPr/>
            <p:nvPr/>
          </p:nvSpPr>
          <p:spPr>
            <a:xfrm>
              <a:off x="2211648" y="1665146"/>
              <a:ext cx="1565695" cy="172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40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CF44C-8B34-C9F2-B439-CE24FD5D2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50FE4F1-76A6-0C40-B58C-6E3BB5A7C9F0}"/>
              </a:ext>
            </a:extLst>
          </p:cNvPr>
          <p:cNvGrpSpPr/>
          <p:nvPr/>
        </p:nvGrpSpPr>
        <p:grpSpPr>
          <a:xfrm>
            <a:off x="0" y="49389"/>
            <a:ext cx="12192000" cy="6759222"/>
            <a:chOff x="0" y="49389"/>
            <a:chExt cx="12192000" cy="675922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ACDD8ED-B6B9-5175-9FFA-DB0AE6D7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389"/>
              <a:ext cx="12192000" cy="675922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1AE488-C0B0-F2A4-257D-35368D80C979}"/>
                </a:ext>
              </a:extLst>
            </p:cNvPr>
            <p:cNvSpPr/>
            <p:nvPr/>
          </p:nvSpPr>
          <p:spPr>
            <a:xfrm>
              <a:off x="2253344" y="1820583"/>
              <a:ext cx="9557656" cy="857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7C323B-76B5-7609-78ED-6CE0CF781877}"/>
                </a:ext>
              </a:extLst>
            </p:cNvPr>
            <p:cNvSpPr/>
            <p:nvPr/>
          </p:nvSpPr>
          <p:spPr>
            <a:xfrm>
              <a:off x="2253344" y="3591777"/>
              <a:ext cx="9557656" cy="857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120A57-510F-A109-D3C0-7A57C5DD1E9D}"/>
                </a:ext>
              </a:extLst>
            </p:cNvPr>
            <p:cNvSpPr txBox="1"/>
            <p:nvPr/>
          </p:nvSpPr>
          <p:spPr>
            <a:xfrm flipH="1">
              <a:off x="5618056" y="2064568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教育科普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67DB790-7300-0101-5254-E35DD6BE70C7}"/>
                </a:ext>
              </a:extLst>
            </p:cNvPr>
            <p:cNvSpPr txBox="1"/>
            <p:nvPr/>
          </p:nvSpPr>
          <p:spPr>
            <a:xfrm flipH="1">
              <a:off x="5618056" y="3792218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rgbClr val="002060"/>
                  </a:solidFill>
                </a:rPr>
                <a:t>教育科普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6260F9B-1934-5793-1870-DA5DB5ED3BEC}"/>
                </a:ext>
              </a:extLst>
            </p:cNvPr>
            <p:cNvSpPr txBox="1"/>
            <p:nvPr/>
          </p:nvSpPr>
          <p:spPr>
            <a:xfrm flipH="1">
              <a:off x="5618056" y="5074847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solidFill>
                    <a:srgbClr val="002060"/>
                  </a:solidFill>
                </a:rPr>
                <a:t>……</a:t>
              </a:r>
              <a:endParaRPr kumimoji="1" lang="zh-CN" altLang="en-US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19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ACB5-AB98-483D-A890-A1B9A7B5D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AAB2243-AC71-A34D-3242-1B083A19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89"/>
            <a:ext cx="12192000" cy="67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0D37-3CBF-A7BE-670F-6AB83E3D6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BF4B9B-3A80-526A-596E-E425476E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89"/>
            <a:ext cx="12192000" cy="67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7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FOUR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未来工作计划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持续精进模型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推进平台开发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0855" y="3286125"/>
            <a:ext cx="8670925" cy="3185160"/>
          </a:xfrm>
          <a:prstGeom prst="rect">
            <a:avLst/>
          </a:prstGeom>
          <a:noFill/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421640" y="109855"/>
            <a:ext cx="3015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21640" y="544830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Conclusion</a:t>
            </a:r>
          </a:p>
        </p:txBody>
      </p:sp>
      <p:pic>
        <p:nvPicPr>
          <p:cNvPr id="3" name="http://photo-static-api.fotomore.com/creative/vcg/400/new/VCG41N846095804.jpg" descr="templates\picture_hover\&amp;pky270_sjzg_VCG41N846095804&amp;2&amp;src_toppic_inpsrchzd1&amp;"/>
          <p:cNvPicPr>
            <a:picLocks noChangeAspect="1"/>
          </p:cNvPicPr>
          <p:nvPr/>
        </p:nvPicPr>
        <p:blipFill>
          <a:blip r:embed="rId4"/>
          <a:srcRect l="5" t="71056" r="5" b="2219"/>
          <a:stretch>
            <a:fillRect/>
          </a:stretch>
        </p:blipFill>
        <p:spPr>
          <a:xfrm>
            <a:off x="0" y="1255395"/>
            <a:ext cx="12190730" cy="2171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8" h="3420">
                <a:moveTo>
                  <a:pt x="0" y="0"/>
                </a:moveTo>
                <a:lnTo>
                  <a:pt x="19198" y="0"/>
                </a:lnTo>
                <a:lnTo>
                  <a:pt x="19198" y="3420"/>
                </a:lnTo>
                <a:lnTo>
                  <a:pt x="0" y="34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635" y="1255395"/>
            <a:ext cx="12190730" cy="2171700"/>
          </a:xfrm>
          <a:prstGeom prst="rect">
            <a:avLst/>
          </a:prstGeom>
          <a:gradFill>
            <a:gsLst>
              <a:gs pos="0">
                <a:srgbClr val="0B2780">
                  <a:alpha val="50000"/>
                </a:srgbClr>
              </a:gs>
              <a:gs pos="100000">
                <a:srgbClr val="091D66">
                  <a:alpha val="50000"/>
                </a:srgbClr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39465" y="1957070"/>
            <a:ext cx="5249545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讨论与改进方向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027701" y="3656965"/>
            <a:ext cx="8135327" cy="263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</a:t>
            </a: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精进模型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由于教师模型的训练轮次只有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150 Epochs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，限制了教师模型的表现，从而会影响学生模型的表现。未来可以增大教师模型训练轮次，也可以尝试使用参数量与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相仿但是表现优于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的学生模型，如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推进平台开发。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前端设计，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实现用户登录注册功能，</a:t>
            </a:r>
            <a:r>
              <a:rPr 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并持续推进平台的开发、部署、测试、优化等工作。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开发模型后端，实现实时性病变诊断。对接大语言模型接口，给出智能化诊疗建议。部署数据持久化，实现历史记录保存。</a:t>
            </a:r>
            <a:endParaRPr 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4555" y="2418194"/>
            <a:ext cx="782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Ⅵ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74427" y="1390129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57015" y="5038090"/>
            <a:ext cx="647797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05/15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56865" y="4539729"/>
            <a:ext cx="6477636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813810" y="3576434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3587" y="1484630"/>
            <a:ext cx="3469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谢谢观看！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5663"/>
            <a:ext cx="12192635" cy="260667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1385253" y="1065530"/>
            <a:ext cx="9421495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295900" y="1393825"/>
            <a:ext cx="15995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246370" y="2184242"/>
            <a:ext cx="169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964055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568575" y="3027363"/>
            <a:ext cx="301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上周进展回顾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568575" y="3462338"/>
            <a:ext cx="301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Last Week's Progress Review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324600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929120" y="3027363"/>
            <a:ext cx="3626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知识蒸馏模型训练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6929120" y="3462338"/>
            <a:ext cx="3626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Knowledge Distillation Model Training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964055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568575" y="4242753"/>
            <a:ext cx="352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平台开发进展</a:t>
            </a:r>
            <a:endParaRPr lang="en-US" altLang="zh-CN" sz="2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2568575" y="4677728"/>
            <a:ext cx="352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Platform Development Progress</a:t>
            </a: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324600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6929120" y="4242753"/>
            <a:ext cx="380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未来工作计划</a:t>
            </a: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6929120" y="467772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Future Work Plan</a:t>
            </a:r>
          </a:p>
        </p:txBody>
      </p:sp>
      <p:pic>
        <p:nvPicPr>
          <p:cNvPr id="33" name="图片 32" descr="templates\docerresourceshop\icons\\32313538343833323b32313538343831333bd0b4c2dbcec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4475" y="4417718"/>
            <a:ext cx="360000" cy="360000"/>
          </a:xfrm>
          <a:prstGeom prst="rect">
            <a:avLst/>
          </a:prstGeom>
        </p:spPr>
      </p:pic>
      <p:pic>
        <p:nvPicPr>
          <p:cNvPr id="34" name="图片 33" descr="templates\docerresourceshop\icons\\32313538343833323b32313538343832393bc2dbcec4c1e9b8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4475" y="3202328"/>
            <a:ext cx="360000" cy="360000"/>
          </a:xfrm>
          <a:prstGeom prst="rect">
            <a:avLst/>
          </a:prstGeom>
        </p:spPr>
      </p:pic>
      <p:pic>
        <p:nvPicPr>
          <p:cNvPr id="35" name="图片 34" descr="templates\docerresourceshop\icons\\32313538343833323b32313538343832363bc2dbcec4c6dabfaf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53930" y="4417718"/>
            <a:ext cx="360000" cy="360000"/>
          </a:xfrm>
          <a:prstGeom prst="rect">
            <a:avLst/>
          </a:prstGeom>
        </p:spPr>
      </p:pic>
      <p:pic>
        <p:nvPicPr>
          <p:cNvPr id="37" name="图片 36" descr="templates\docerresourceshop\icons\\32313538393030343b32313538383134393bc2dbcec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53930" y="3202328"/>
            <a:ext cx="360000" cy="3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4359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ONE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上周进展回顾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模型变体训练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模型变体性能分析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模型对比择优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/>
          <a:srcRect r="1103" b="2899"/>
          <a:stretch>
            <a:fillRect/>
          </a:stretch>
        </p:blipFill>
        <p:spPr>
          <a:xfrm>
            <a:off x="-60960" y="3794760"/>
            <a:ext cx="12283440" cy="306324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1107440" y="205359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1094636" y="2106295"/>
            <a:ext cx="268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模型变体训练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713740" y="2720819"/>
            <a:ext cx="3451226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结合之前对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及其变体的调研，我们对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++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U²Net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MCA-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模型变体进行了模型训练</a:t>
            </a:r>
          </a:p>
        </p:txBody>
      </p:sp>
      <p:grpSp>
        <p:nvGrpSpPr>
          <p:cNvPr id="58" name="组合 57"/>
          <p:cNvGrpSpPr/>
          <p:nvPr>
            <p:custDataLst>
              <p:tags r:id="rId5"/>
            </p:custDataLst>
          </p:nvPr>
        </p:nvGrpSpPr>
        <p:grpSpPr>
          <a:xfrm>
            <a:off x="2125980" y="1219200"/>
            <a:ext cx="627380" cy="627380"/>
            <a:chOff x="3573" y="1780"/>
            <a:chExt cx="988" cy="988"/>
          </a:xfrm>
        </p:grpSpPr>
        <p:sp>
          <p:nvSpPr>
            <p:cNvPr id="35" name="椭圆 34"/>
            <p:cNvSpPr/>
            <p:nvPr>
              <p:custDataLst>
                <p:tags r:id="rId20"/>
              </p:custDataLst>
            </p:nvPr>
          </p:nvSpPr>
          <p:spPr>
            <a:xfrm>
              <a:off x="3573" y="1780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 descr="templates\docerresourceshop\icons\\32313538363435363b32313538363434373bc2dbcec4"/>
            <p:cNvPicPr/>
            <p:nvPr>
              <p:custDataLst>
                <p:tags r:id="rId21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762" y="1969"/>
              <a:ext cx="610" cy="610"/>
            </a:xfrm>
            <a:prstGeom prst="rect">
              <a:avLst/>
            </a:prstGeom>
          </p:spPr>
        </p:pic>
      </p:grpSp>
      <p:sp>
        <p:nvSpPr>
          <p:cNvPr id="40" name="圆角矩形 39"/>
          <p:cNvSpPr/>
          <p:nvPr>
            <p:custDataLst>
              <p:tags r:id="rId6"/>
            </p:custDataLst>
          </p:nvPr>
        </p:nvSpPr>
        <p:spPr>
          <a:xfrm>
            <a:off x="4786630" y="288290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5004435" y="2935605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模型变体性能分析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4274903" y="3548380"/>
            <a:ext cx="368727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对于各个模型的性能进行分析，包括不同病灶的识别效果、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Epoch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对训练结果的影响、模型特性与适配性等</a:t>
            </a:r>
          </a:p>
        </p:txBody>
      </p:sp>
      <p:sp>
        <p:nvSpPr>
          <p:cNvPr id="47" name="圆角矩形 46"/>
          <p:cNvSpPr/>
          <p:nvPr>
            <p:custDataLst>
              <p:tags r:id="rId9"/>
            </p:custDataLst>
          </p:nvPr>
        </p:nvSpPr>
        <p:spPr>
          <a:xfrm>
            <a:off x="8465820" y="205359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0"/>
            </p:custDataLst>
          </p:nvPr>
        </p:nvSpPr>
        <p:spPr>
          <a:xfrm>
            <a:off x="8683625" y="2106295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模型对比择优</a:t>
            </a:r>
          </a:p>
        </p:txBody>
      </p:sp>
      <p:sp>
        <p:nvSpPr>
          <p:cNvPr id="49" name="文本框 48"/>
          <p:cNvSpPr txBox="1"/>
          <p:nvPr>
            <p:custDataLst>
              <p:tags r:id="rId11"/>
            </p:custDataLst>
          </p:nvPr>
        </p:nvSpPr>
        <p:spPr>
          <a:xfrm>
            <a:off x="8212454" y="2719070"/>
            <a:ext cx="317055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横向对比不同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模型的性能，保持数据集以及训练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Epoch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相同。初步得到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效果最佳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的模型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MCA-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</a:p>
        </p:txBody>
      </p:sp>
      <p:grpSp>
        <p:nvGrpSpPr>
          <p:cNvPr id="57" name="组合 56"/>
          <p:cNvGrpSpPr/>
          <p:nvPr>
            <p:custDataLst>
              <p:tags r:id="rId12"/>
            </p:custDataLst>
          </p:nvPr>
        </p:nvGrpSpPr>
        <p:grpSpPr>
          <a:xfrm>
            <a:off x="5805170" y="2048510"/>
            <a:ext cx="627380" cy="627380"/>
            <a:chOff x="9142" y="3086"/>
            <a:chExt cx="988" cy="988"/>
          </a:xfrm>
        </p:grpSpPr>
        <p:sp>
          <p:nvSpPr>
            <p:cNvPr id="44" name="椭圆 43"/>
            <p:cNvSpPr/>
            <p:nvPr>
              <p:custDataLst>
                <p:tags r:id="rId18"/>
              </p:custDataLst>
            </p:nvPr>
          </p:nvSpPr>
          <p:spPr>
            <a:xfrm>
              <a:off x="9142" y="3086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templates\docerresourceshop\icons\\32313538343833323b32313538343833303bc2dbcec4cdb3bcc6"/>
            <p:cNvPicPr/>
            <p:nvPr>
              <p:custDataLst>
                <p:tags r:id="rId19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331" y="3275"/>
              <a:ext cx="610" cy="61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>
            <p:custDataLst>
              <p:tags r:id="rId13"/>
            </p:custDataLst>
          </p:nvPr>
        </p:nvGrpSpPr>
        <p:grpSpPr>
          <a:xfrm>
            <a:off x="9484360" y="1219200"/>
            <a:ext cx="627380" cy="627380"/>
            <a:chOff x="14711" y="1780"/>
            <a:chExt cx="988" cy="988"/>
          </a:xfrm>
        </p:grpSpPr>
        <p:sp>
          <p:nvSpPr>
            <p:cNvPr id="51" name="椭圆 50"/>
            <p:cNvSpPr/>
            <p:nvPr>
              <p:custDataLst>
                <p:tags r:id="rId16"/>
              </p:custDataLst>
            </p:nvPr>
          </p:nvSpPr>
          <p:spPr>
            <a:xfrm>
              <a:off x="14711" y="1780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 descr="templates\docerresourceshop\icons\\32313538343833323b32313538343832313bc2dbcec4b7d6c0e0"/>
            <p:cNvPicPr/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900" y="1969"/>
              <a:ext cx="610" cy="61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上周进展回顾</a:t>
            </a: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Last Week Progress Review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TWO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知识蒸馏模型训练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知识蒸馏技术介绍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病灶感知知识蒸馏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评估指标介绍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模型训练结果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52830" y="1566545"/>
            <a:ext cx="4934585" cy="414147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19325" y="1287145"/>
            <a:ext cx="2601595" cy="576580"/>
            <a:chOff x="4022" y="2609"/>
            <a:chExt cx="4097" cy="908"/>
          </a:xfrm>
        </p:grpSpPr>
        <p:sp>
          <p:nvSpPr>
            <p:cNvPr id="3" name="圆角矩形 2"/>
            <p:cNvSpPr/>
            <p:nvPr>
              <p:custDataLst>
                <p:tags r:id="rId12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3"/>
              </p:custDataLst>
            </p:nvPr>
          </p:nvSpPr>
          <p:spPr>
            <a:xfrm>
              <a:off x="4022" y="2749"/>
              <a:ext cx="4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核心概念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235234" y="2143125"/>
            <a:ext cx="4577164" cy="3148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知识蒸馏（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Knowledge Distillation, KD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模型压缩技术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，旨在将大型、复杂教师模型（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Teacher Model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）的知识转移给小型、高效学生模型（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Student Model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核心思想是通过模仿教师模型的输出或中间特征，使学生模型在保持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较小计算复杂度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的同时，达到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接近教师模型的性能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6205855" y="1566545"/>
            <a:ext cx="4934585" cy="414147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7372985" y="1287145"/>
            <a:ext cx="2600325" cy="576580"/>
            <a:chOff x="4023" y="2609"/>
            <a:chExt cx="4095" cy="908"/>
          </a:xfrm>
        </p:grpSpPr>
        <p:sp>
          <p:nvSpPr>
            <p:cNvPr id="13" name="圆角矩形 12"/>
            <p:cNvSpPr/>
            <p:nvPr>
              <p:custDataLst>
                <p:tags r:id="rId10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4579" y="2749"/>
              <a:ext cx="298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技术优势</a:t>
              </a:r>
            </a:p>
          </p:txBody>
        </p:sp>
      </p:grp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408578" y="2143125"/>
            <a:ext cx="4529138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在医学图像分割领域，知识蒸馏有很大优势，原因如下：</a:t>
            </a: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医疗场景需要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轻量级模型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以适应边缘设备部署；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教师模型通常具有强大的特征提取能力但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计算成本高；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学生模型可以一定程度上保留教师模型对关键区域（如病灶）的识别能力，同时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减少模型参数量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知识蒸馏技术介绍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21640" y="535305"/>
            <a:ext cx="5492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Introduction to Knowledge Distillation (KD) Technology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146800" y="3505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743200" imgH="4267200" progId="Equation.DSMT4">
                  <p:embed/>
                </p:oleObj>
              </mc:Choice>
              <mc:Fallback>
                <p:oleObj name="Equation" r:id="rId16" imgW="2743200" imgH="4267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46800" y="3505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52830" y="1566545"/>
            <a:ext cx="4934585" cy="414147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19325" y="1287145"/>
            <a:ext cx="2601595" cy="576580"/>
            <a:chOff x="4022" y="2609"/>
            <a:chExt cx="4097" cy="908"/>
          </a:xfrm>
        </p:grpSpPr>
        <p:sp>
          <p:nvSpPr>
            <p:cNvPr id="3" name="圆角矩形 2"/>
            <p:cNvSpPr/>
            <p:nvPr>
              <p:custDataLst>
                <p:tags r:id="rId13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4022" y="2749"/>
              <a:ext cx="4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核心创新点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132524" y="1961293"/>
            <a:ext cx="4934584" cy="3635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传统知识蒸馏在医学图像分割中的挑战：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病灶区域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小且分散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（如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MA / HE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传统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KD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平等对待所有像素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病灶知识迁移不足</a:t>
            </a:r>
            <a:endParaRPr lang="en-US" altLang="zh-CN" sz="1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病灶感知知识蒸馏因此引入创新机制：</a:t>
            </a:r>
            <a:endParaRPr lang="en-US" altLang="zh-CN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双重知识蒸馏机制（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Intra-LKD + Inter-LKD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全局病灶关系建模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自步硬样本学习策略</a:t>
            </a:r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6205855" y="1566545"/>
            <a:ext cx="4934585" cy="414147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7372985" y="1287145"/>
            <a:ext cx="2600325" cy="576580"/>
            <a:chOff x="4023" y="2609"/>
            <a:chExt cx="4095" cy="908"/>
          </a:xfrm>
        </p:grpSpPr>
        <p:sp>
          <p:nvSpPr>
            <p:cNvPr id="13" name="圆角矩形 12"/>
            <p:cNvSpPr/>
            <p:nvPr>
              <p:custDataLst>
                <p:tags r:id="rId11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364" y="2749"/>
              <a:ext cx="341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与传统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KD 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对比</a:t>
              </a:r>
            </a:p>
          </p:txBody>
        </p:sp>
      </p:grp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465728" y="2143125"/>
            <a:ext cx="4491038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病灶感知知识蒸馏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21640" y="535305"/>
            <a:ext cx="3991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Lesion-aware Knowledge Distillation (LKD)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146800" y="3505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743200" imgH="4267200" progId="Equation.DSMT4">
                  <p:embed/>
                </p:oleObj>
              </mc:Choice>
              <mc:Fallback>
                <p:oleObj name="Equation" r:id="rId17" imgW="2743200" imgH="4267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46800" y="3505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31019054"/>
              </p:ext>
            </p:extLst>
          </p:nvPr>
        </p:nvGraphicFramePr>
        <p:xfrm>
          <a:off x="6204585" y="2252980"/>
          <a:ext cx="4935855" cy="302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8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对比维度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传统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KD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LKD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框架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知识关注点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所有像素平等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重点聚焦病灶区域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知识范围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单图像内关系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跨图像的全局病灶关系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2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训练策略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固定难度样本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自步硬样本学习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52830" y="1566545"/>
            <a:ext cx="4934585" cy="461391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19325" y="1287145"/>
            <a:ext cx="2601595" cy="576580"/>
            <a:chOff x="4022" y="2609"/>
            <a:chExt cx="4097" cy="908"/>
          </a:xfrm>
        </p:grpSpPr>
        <p:sp>
          <p:nvSpPr>
            <p:cNvPr id="3" name="圆角矩形 2"/>
            <p:cNvSpPr/>
            <p:nvPr>
              <p:custDataLst>
                <p:tags r:id="rId13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4022" y="2749"/>
              <a:ext cx="4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AUPR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286424" y="2012315"/>
            <a:ext cx="4467396" cy="4108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核心概念：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精确率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召回率曲线下面积，适用于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类别不平衡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的任务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计算公式：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精确率（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Precision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）：预测为病灶的像素中真实病灶的比例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召回率（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Recall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）：真实病灶中被正确预测的比例</a:t>
            </a: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通过阈值变化绘制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P-R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曲线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计算曲线下面积（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AUPR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病灶预测的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准确性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完整性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6205855" y="1566545"/>
            <a:ext cx="4934585" cy="461391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7372985" y="1287145"/>
            <a:ext cx="2600325" cy="576580"/>
            <a:chOff x="4023" y="2609"/>
            <a:chExt cx="4095" cy="908"/>
          </a:xfrm>
        </p:grpSpPr>
        <p:sp>
          <p:nvSpPr>
            <p:cNvPr id="13" name="圆角矩形 12"/>
            <p:cNvSpPr/>
            <p:nvPr>
              <p:custDataLst>
                <p:tags r:id="rId11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4579" y="2749"/>
              <a:ext cx="298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Dice</a:t>
              </a:r>
            </a:p>
          </p:txBody>
        </p:sp>
      </p:grp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466516" y="2012315"/>
            <a:ext cx="4413262" cy="4036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核心概念：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预测分割与真实标注的重叠度度量，范围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[0, 1]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，值越高表示分割越准确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计算公式：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优势：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对分割边界敏感，适合评估病灶轮廓的准确性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直观反映模型对小目标的捕捉能力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预测结果与掩码的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重合度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评估指标介绍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21640" y="535305"/>
            <a:ext cx="3991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Introduction of Evaluation Indicators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146800" y="3505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743200" imgH="4267200" progId="Equation.DSMT4">
                  <p:embed/>
                </p:oleObj>
              </mc:Choice>
              <mc:Fallback>
                <p:oleObj name="Equation" r:id="rId17" imgW="2743200" imgH="4267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46800" y="3505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540177" y="3589782"/>
            <a:ext cx="4265940" cy="5248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52830" y="1566545"/>
            <a:ext cx="4934585" cy="461391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19325" y="1287145"/>
            <a:ext cx="2601595" cy="576580"/>
            <a:chOff x="4022" y="2609"/>
            <a:chExt cx="4097" cy="908"/>
          </a:xfrm>
        </p:grpSpPr>
        <p:sp>
          <p:nvSpPr>
            <p:cNvPr id="3" name="圆角矩形 2"/>
            <p:cNvSpPr/>
            <p:nvPr>
              <p:custDataLst>
                <p:tags r:id="rId10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1"/>
              </p:custDataLst>
            </p:nvPr>
          </p:nvSpPr>
          <p:spPr>
            <a:xfrm>
              <a:off x="4022" y="2749"/>
              <a:ext cx="4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论文结果</a:t>
              </a:r>
            </a:p>
          </p:txBody>
        </p:sp>
      </p:grp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6205855" y="1566545"/>
            <a:ext cx="4934585" cy="4613910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7372985" y="1287145"/>
            <a:ext cx="2600325" cy="576580"/>
            <a:chOff x="4023" y="2609"/>
            <a:chExt cx="4095" cy="908"/>
          </a:xfrm>
        </p:grpSpPr>
        <p:sp>
          <p:nvSpPr>
            <p:cNvPr id="13" name="圆角矩形 12"/>
            <p:cNvSpPr/>
            <p:nvPr>
              <p:custDataLst>
                <p:tags r:id="rId8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4579" y="2749"/>
              <a:ext cx="298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复现结果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模型训练结果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6146800" y="3505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43200" imgH="4267200" progId="Equation.DSMT4">
                  <p:embed/>
                </p:oleObj>
              </mc:Choice>
              <mc:Fallback>
                <p:oleObj name="Equation" r:id="rId14" imgW="2743200" imgH="4267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6800" y="3505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rcRect l="3232" t="5609" r="3825" b="1230"/>
          <a:stretch>
            <a:fillRect/>
          </a:stretch>
        </p:blipFill>
        <p:spPr>
          <a:xfrm>
            <a:off x="6340415" y="2196597"/>
            <a:ext cx="4675517" cy="35689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1375" y="2196597"/>
            <a:ext cx="4537494" cy="37398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3EB8EFA-3017-C174-3A89-3BD05B2A2C2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1640" y="535305"/>
            <a:ext cx="3991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Training Results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1ZTEyZjJiODllNzZlN2YzYzBlZTQ3MmM4ZmM5NjIifQ=="/>
  <p:tag name="KSO_WPP_MARK_KEY" val="e113931c-efbd-44e4-acf8-aeb534a478b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5.35,&quot;left&quot;:82.9,&quot;top&quot;:101.35,&quot;width&quot;:794.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88*238"/>
  <p:tag name="TABLE_ENDDRAG_RECT" val="488*177*388*23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65,&quot;left&quot;:82.9,&quot;top&quot;:101.35,&quot;width&quot;:794.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101.35,&quot;width&quot;:794.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101.35,&quot;width&quot;:794.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35,&quot;left&quot;:82.9,&quot;top&quot;:101.35,&quot;width&quot;:794.3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5.35,&quot;left&quot;:82.9,&quot;top&quot;:101.35,&quot;width&quot;:794.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818</Words>
  <Application>Microsoft Macintosh PowerPoint</Application>
  <PresentationFormat>宽屏</PresentationFormat>
  <Paragraphs>118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Calibri</vt:lpstr>
      <vt:lpstr>微软雅黑</vt:lpstr>
      <vt:lpstr>Calibri Light</vt:lpstr>
      <vt:lpstr>Arial</vt:lpstr>
      <vt:lpstr>Office 主题</vt:lpstr>
      <vt:lpstr>Office 2013 - 2022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HC1241</cp:lastModifiedBy>
  <cp:revision>51</cp:revision>
  <dcterms:created xsi:type="dcterms:W3CDTF">2023-02-14T07:07:00Z</dcterms:created>
  <dcterms:modified xsi:type="dcterms:W3CDTF">2025-05-14T18:44:45Z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ED34CD401E124B9A98DD0816C8260280_11</vt:lpwstr>
  </property>
  <property fmtid="{D5CDD505-2E9C-101B-9397-08002B2CF9AE}" pid="3" name="KSOProductBuildVer">
    <vt:lpwstr>2052-12.1.0.20784</vt:lpwstr>
  </property>
</Properties>
</file>